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4" r:id="rId3"/>
    <p:sldId id="265" r:id="rId4"/>
    <p:sldId id="277" r:id="rId5"/>
    <p:sldId id="267" r:id="rId6"/>
    <p:sldId id="266" r:id="rId7"/>
    <p:sldId id="258" r:id="rId8"/>
    <p:sldId id="259" r:id="rId9"/>
    <p:sldId id="268" r:id="rId10"/>
    <p:sldId id="274" r:id="rId11"/>
    <p:sldId id="260" r:id="rId12"/>
    <p:sldId id="261" r:id="rId13"/>
    <p:sldId id="269" r:id="rId14"/>
    <p:sldId id="270" r:id="rId15"/>
    <p:sldId id="271" r:id="rId16"/>
    <p:sldId id="272" r:id="rId17"/>
    <p:sldId id="262" r:id="rId18"/>
    <p:sldId id="276" r:id="rId19"/>
    <p:sldId id="273" r:id="rId20"/>
    <p:sldId id="275" r:id="rId21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2.1048060046930009E-2"/>
          <c:y val="1.40963236235058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163967493603788E-2"/>
          <c:y val="0.14297217392058092"/>
          <c:w val="0.88979111960738377"/>
          <c:h val="0.73564049801216225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Millió Ft.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6">
                  <a:lumMod val="50000"/>
                </a:schemeClr>
              </a:solidFill>
            </c:spPr>
          </c:marker>
          <c:cat>
            <c:numRef>
              <c:f>Munka1!$A$2:$A$14</c:f>
              <c:numCache>
                <c:formatCode>General</c:formatCode>
                <c:ptCount val="13"/>
                <c:pt idx="0">
                  <c:v>1997</c:v>
                </c:pt>
                <c:pt idx="1">
                  <c:v>2000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35</c:v>
                </c:pt>
                <c:pt idx="1">
                  <c:v>360</c:v>
                </c:pt>
                <c:pt idx="2">
                  <c:v>850</c:v>
                </c:pt>
                <c:pt idx="3">
                  <c:v>1907</c:v>
                </c:pt>
                <c:pt idx="4">
                  <c:v>1994</c:v>
                </c:pt>
                <c:pt idx="5">
                  <c:v>2090</c:v>
                </c:pt>
                <c:pt idx="6">
                  <c:v>2580</c:v>
                </c:pt>
                <c:pt idx="7">
                  <c:v>2510</c:v>
                </c:pt>
                <c:pt idx="8">
                  <c:v>4043</c:v>
                </c:pt>
                <c:pt idx="9">
                  <c:v>5329</c:v>
                </c:pt>
                <c:pt idx="10">
                  <c:v>6851</c:v>
                </c:pt>
                <c:pt idx="11">
                  <c:v>9717</c:v>
                </c:pt>
                <c:pt idx="12">
                  <c:v>11583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56800"/>
        <c:axId val="4183168"/>
      </c:lineChart>
      <c:catAx>
        <c:axId val="415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3168"/>
        <c:crosses val="autoZero"/>
        <c:auto val="1"/>
        <c:lblAlgn val="ctr"/>
        <c:lblOffset val="100"/>
        <c:noMultiLvlLbl val="0"/>
      </c:catAx>
      <c:valAx>
        <c:axId val="418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68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8004697349275254"/>
          <c:y val="3.0127678288942594E-2"/>
          <c:w val="0.13318099470529052"/>
          <c:h val="8.0405637981992781E-2"/>
        </c:manualLayout>
      </c:layout>
      <c:overlay val="1"/>
      <c:txPr>
        <a:bodyPr/>
        <a:lstStyle/>
        <a:p>
          <a:pPr>
            <a:defRPr b="1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Dolgozók száma</a:t>
            </a:r>
            <a:endParaRPr lang="en-US" dirty="0"/>
          </a:p>
        </c:rich>
      </c:tx>
      <c:layout>
        <c:manualLayout>
          <c:xMode val="edge"/>
          <c:yMode val="edge"/>
          <c:x val="8.5345200395548684E-3"/>
          <c:y val="1.87499999999999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71931126109954E-2"/>
          <c:y val="0.15110162401574803"/>
          <c:w val="0.91024711671155001"/>
          <c:h val="0.7148307086614172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Létszám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</c:spPr>
          </c:marker>
          <c:cat>
            <c:numRef>
              <c:f>Munka1!$A$2:$A$13</c:f>
              <c:numCache>
                <c:formatCode>General</c:formatCode>
                <c:ptCount val="12"/>
                <c:pt idx="0">
                  <c:v>1997</c:v>
                </c:pt>
                <c:pt idx="1">
                  <c:v>2000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2019</c:v>
                </c:pt>
              </c:numCache>
            </c:numRef>
          </c:cat>
          <c:val>
            <c:numRef>
              <c:f>Munka1!$B$2:$B$13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25</c:v>
                </c:pt>
                <c:pt idx="3">
                  <c:v>65</c:v>
                </c:pt>
                <c:pt idx="4">
                  <c:v>97</c:v>
                </c:pt>
                <c:pt idx="5">
                  <c:v>108</c:v>
                </c:pt>
                <c:pt idx="6">
                  <c:v>126</c:v>
                </c:pt>
                <c:pt idx="7">
                  <c:v>121</c:v>
                </c:pt>
                <c:pt idx="8">
                  <c:v>189</c:v>
                </c:pt>
                <c:pt idx="9">
                  <c:v>208</c:v>
                </c:pt>
                <c:pt idx="10">
                  <c:v>213</c:v>
                </c:pt>
                <c:pt idx="11">
                  <c:v>251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00480"/>
        <c:axId val="4506368"/>
      </c:lineChart>
      <c:catAx>
        <c:axId val="450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06368"/>
        <c:crosses val="autoZero"/>
        <c:auto val="1"/>
        <c:lblAlgn val="ctr"/>
        <c:lblOffset val="100"/>
        <c:noMultiLvlLbl val="0"/>
      </c:catAx>
      <c:valAx>
        <c:axId val="450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004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82879228414548334"/>
          <c:y val="3.5266549330776095E-2"/>
          <c:w val="0.13016214097259293"/>
          <c:h val="8.5880077652190689E-2"/>
        </c:manualLayout>
      </c:layout>
      <c:overlay val="1"/>
      <c:txPr>
        <a:bodyPr/>
        <a:lstStyle/>
        <a:p>
          <a:pPr>
            <a:defRPr b="1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14184-B329-48C4-B939-F450F638C653}" type="datetimeFigureOut">
              <a:rPr lang="hu-HU" smtClean="0"/>
              <a:t>2020.02.18.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3756C-306A-4A99-975B-889F8F6206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21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Először</a:t>
            </a:r>
            <a:r>
              <a:rPr lang="hu-HU" baseline="0" dirty="0" smtClean="0"/>
              <a:t> nézzük az ú</a:t>
            </a:r>
            <a:r>
              <a:rPr lang="hu-HU" dirty="0" smtClean="0"/>
              <a:t>j nyomdatechnológiai beruházásokat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E6D68-D1A6-491E-A8DA-85052DD30D47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9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3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8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2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4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6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3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1E08-E467-4E58-91D9-145B4DCF2A8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2020.02.18.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B6C0-54B2-45C6-8D8D-EBA5709B44A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6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755576" y="1059582"/>
            <a:ext cx="7488832" cy="264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2382728"/>
            <a:ext cx="9144000" cy="2760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0" y="2571750"/>
            <a:ext cx="9144000" cy="18362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 smtClean="0">
                <a:solidFill>
                  <a:srgbClr val="58717E"/>
                </a:solidFill>
              </a:rPr>
              <a:t>20</a:t>
            </a:r>
            <a:r>
              <a:rPr lang="hu-HU" dirty="0" smtClean="0">
                <a:solidFill>
                  <a:srgbClr val="58717E"/>
                </a:solidFill>
              </a:rPr>
              <a:t>20. </a:t>
            </a:r>
            <a:r>
              <a:rPr lang="hu-HU" dirty="0">
                <a:solidFill>
                  <a:srgbClr val="58717E"/>
                </a:solidFill>
              </a:rPr>
              <a:t>f</a:t>
            </a:r>
            <a:r>
              <a:rPr lang="hu-HU" dirty="0" smtClean="0">
                <a:solidFill>
                  <a:srgbClr val="58717E"/>
                </a:solidFill>
              </a:rPr>
              <a:t>ebruár 19.</a:t>
            </a:r>
            <a:endParaRPr lang="de-DE" dirty="0">
              <a:solidFill>
                <a:srgbClr val="58717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dirty="0">
              <a:solidFill>
                <a:srgbClr val="58717E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dirty="0">
                <a:solidFill>
                  <a:srgbClr val="58717E"/>
                </a:solidFill>
              </a:rPr>
              <a:t>Dr. Péter Tomcsányi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dirty="0">
                <a:solidFill>
                  <a:srgbClr val="58717E"/>
                </a:solidFill>
              </a:rPr>
              <a:t>Prime Rate </a:t>
            </a:r>
            <a:r>
              <a:rPr lang="de-DE" dirty="0" err="1">
                <a:solidFill>
                  <a:srgbClr val="58717E"/>
                </a:solidFill>
              </a:rPr>
              <a:t>Kft</a:t>
            </a:r>
            <a:r>
              <a:rPr lang="de-DE" dirty="0">
                <a:solidFill>
                  <a:srgbClr val="58717E"/>
                </a:solidFill>
              </a:rPr>
              <a:t>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536" y="915566"/>
            <a:ext cx="8568952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hu-HU" sz="4000" dirty="0" smtClean="0">
                <a:solidFill>
                  <a:schemeClr val="bg1"/>
                </a:solidFill>
              </a:rPr>
              <a:t>A stratégiai tervezés szükségessége és gyakorlata a családi vállalkozásoknál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3508" y="411510"/>
            <a:ext cx="8856984" cy="324036"/>
          </a:xfrm>
        </p:spPr>
        <p:txBody>
          <a:bodyPr>
            <a:noAutofit/>
          </a:bodyPr>
          <a:lstStyle/>
          <a:p>
            <a:pPr rtl="0"/>
            <a:r>
              <a:rPr lang="hu-HU" sz="3600" i="0" u="none" baseline="0" dirty="0" smtClean="0">
                <a:solidFill>
                  <a:srgbClr val="58717E"/>
                </a:solidFill>
              </a:rPr>
              <a:t>Kérdések/dilemmák</a:t>
            </a:r>
            <a:endParaRPr lang="de-DE" sz="3600" dirty="0">
              <a:solidFill>
                <a:srgbClr val="58717E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99592" y="1491630"/>
            <a:ext cx="7560840" cy="287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000" dirty="0">
                <a:solidFill>
                  <a:schemeClr val="bg1"/>
                </a:solidFill>
              </a:rPr>
              <a:t>Mennyire részletes? Mennyire strukturált, letisztult</a:t>
            </a:r>
            <a:r>
              <a:rPr lang="hu-HU" sz="3000" dirty="0" smtClean="0">
                <a:solidFill>
                  <a:schemeClr val="bg1"/>
                </a:solidFill>
              </a:rPr>
              <a:t>?</a:t>
            </a:r>
            <a:r>
              <a:rPr lang="hu-HU" sz="3000" dirty="0">
                <a:solidFill>
                  <a:schemeClr val="bg1"/>
                </a:solidFill>
              </a:rPr>
              <a:t> </a:t>
            </a:r>
            <a:endParaRPr lang="hu-HU" sz="30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000" dirty="0" smtClean="0">
                <a:solidFill>
                  <a:schemeClr val="bg1"/>
                </a:solidFill>
              </a:rPr>
              <a:t>Milyen </a:t>
            </a:r>
            <a:r>
              <a:rPr lang="hu-HU" sz="3000" dirty="0">
                <a:solidFill>
                  <a:schemeClr val="bg1"/>
                </a:solidFill>
              </a:rPr>
              <a:t>időtávra készítjük</a:t>
            </a:r>
            <a:r>
              <a:rPr lang="hu-HU" sz="3000" dirty="0" smtClean="0">
                <a:solidFill>
                  <a:schemeClr val="bg1"/>
                </a:solidFill>
              </a:rPr>
              <a:t>?</a:t>
            </a:r>
            <a:endParaRPr lang="de-DE" sz="300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000" dirty="0" smtClean="0">
                <a:solidFill>
                  <a:schemeClr val="bg1"/>
                </a:solidFill>
              </a:rPr>
              <a:t>Írásos formában?</a:t>
            </a:r>
            <a:endParaRPr lang="de-DE" sz="30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000" dirty="0" smtClean="0">
                <a:solidFill>
                  <a:schemeClr val="bg1"/>
                </a:solidFill>
              </a:rPr>
              <a:t>Milyen módon ismerik meg, vallják magukénak a munkatársak? </a:t>
            </a:r>
          </a:p>
          <a:p>
            <a:pPr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de-DE" sz="2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3508" y="411510"/>
            <a:ext cx="8856984" cy="324036"/>
          </a:xfrm>
        </p:spPr>
        <p:txBody>
          <a:bodyPr>
            <a:noAutofit/>
          </a:bodyPr>
          <a:lstStyle/>
          <a:p>
            <a:pPr rtl="0"/>
            <a:r>
              <a:rPr lang="hu-HU" sz="3600" dirty="0" smtClean="0">
                <a:solidFill>
                  <a:srgbClr val="58717E"/>
                </a:solidFill>
              </a:rPr>
              <a:t>A stratégiaalkotás fejlődjék </a:t>
            </a:r>
            <a:r>
              <a:rPr lang="hu-HU" sz="3600" dirty="0">
                <a:solidFill>
                  <a:srgbClr val="58717E"/>
                </a:solidFill>
              </a:rPr>
              <a:t>a céggel!</a:t>
            </a:r>
            <a:endParaRPr lang="de-DE" sz="3600" dirty="0">
              <a:solidFill>
                <a:srgbClr val="58717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7"/>
          <a:stretch/>
        </p:blipFill>
        <p:spPr>
          <a:xfrm>
            <a:off x="0" y="987574"/>
            <a:ext cx="9144000" cy="54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95486"/>
            <a:ext cx="9108504" cy="792088"/>
          </a:xfrm>
        </p:spPr>
        <p:txBody>
          <a:bodyPr>
            <a:noAutofit/>
          </a:bodyPr>
          <a:lstStyle/>
          <a:p>
            <a:pPr rtl="0">
              <a:lnSpc>
                <a:spcPts val="4000"/>
              </a:lnSpc>
            </a:pPr>
            <a:r>
              <a:rPr lang="hu-HU" sz="3600" dirty="0">
                <a:solidFill>
                  <a:srgbClr val="58717E"/>
                </a:solidFill>
              </a:rPr>
              <a:t>I. Szakasz</a:t>
            </a:r>
            <a:br>
              <a:rPr lang="hu-HU" sz="3600" dirty="0">
                <a:solidFill>
                  <a:srgbClr val="58717E"/>
                </a:solidFill>
              </a:rPr>
            </a:br>
            <a:r>
              <a:rPr lang="hu-HU" sz="3200" dirty="0" smtClean="0">
                <a:solidFill>
                  <a:srgbClr val="58717E"/>
                </a:solidFill>
              </a:rPr>
              <a:t>(3-10 fő)</a:t>
            </a:r>
            <a:endParaRPr lang="de-DE" sz="32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67544" y="1995686"/>
            <a:ext cx="7416824" cy="2232248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3000" dirty="0" smtClean="0">
                <a:solidFill>
                  <a:schemeClr val="bg1"/>
                </a:solidFill>
              </a:rPr>
              <a:t>Tulajdonos/vezető fejében legyen meg</a:t>
            </a:r>
            <a:endParaRPr lang="de-DE" sz="3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Szóban, kávé, ebéd közben az információt ossza meg</a:t>
            </a:r>
          </a:p>
          <a:p>
            <a:pPr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r>
              <a:rPr lang="hu-HU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Egyszerű bevétel/költség „kockás papír”</a:t>
            </a: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indent="0"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95486"/>
            <a:ext cx="9108504" cy="792088"/>
          </a:xfrm>
        </p:spPr>
        <p:txBody>
          <a:bodyPr>
            <a:noAutofit/>
          </a:bodyPr>
          <a:lstStyle/>
          <a:p>
            <a:pPr rtl="0">
              <a:lnSpc>
                <a:spcPts val="4000"/>
              </a:lnSpc>
            </a:pPr>
            <a:r>
              <a:rPr lang="hu-HU" sz="3600" dirty="0">
                <a:solidFill>
                  <a:srgbClr val="58717E"/>
                </a:solidFill>
              </a:rPr>
              <a:t>II. szakasz</a:t>
            </a:r>
            <a:br>
              <a:rPr lang="hu-HU" sz="3600" dirty="0">
                <a:solidFill>
                  <a:srgbClr val="58717E"/>
                </a:solidFill>
              </a:rPr>
            </a:br>
            <a:r>
              <a:rPr lang="hu-HU" sz="3600" dirty="0" smtClean="0">
                <a:solidFill>
                  <a:srgbClr val="58717E"/>
                </a:solidFill>
              </a:rPr>
              <a:t>(</a:t>
            </a:r>
            <a:r>
              <a:rPr lang="hu-HU" sz="3200" dirty="0" smtClean="0">
                <a:solidFill>
                  <a:srgbClr val="58717E"/>
                </a:solidFill>
              </a:rPr>
              <a:t>10-30 fő)</a:t>
            </a:r>
            <a:endParaRPr lang="de-DE" sz="32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827584" y="1707656"/>
            <a:ext cx="6984776" cy="309634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3000" dirty="0" smtClean="0">
                <a:solidFill>
                  <a:schemeClr val="bg1"/>
                </a:solidFill>
              </a:rPr>
              <a:t>Tulajdonos/vezető fejében + kulcsemberekkel beszélje meg</a:t>
            </a: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Főbb számok; célok kijelölése, rögzítése</a:t>
            </a: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Formálisabb keretek között, szóban mondja el</a:t>
            </a: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195486"/>
            <a:ext cx="9108504" cy="792088"/>
          </a:xfrm>
        </p:spPr>
        <p:txBody>
          <a:bodyPr>
            <a:noAutofit/>
          </a:bodyPr>
          <a:lstStyle/>
          <a:p>
            <a:pPr rtl="0">
              <a:lnSpc>
                <a:spcPts val="4000"/>
              </a:lnSpc>
            </a:pPr>
            <a:r>
              <a:rPr lang="hu-HU" sz="3600" dirty="0">
                <a:solidFill>
                  <a:srgbClr val="58717E"/>
                </a:solidFill>
              </a:rPr>
              <a:t>III. szakasz</a:t>
            </a:r>
            <a:br>
              <a:rPr lang="hu-HU" sz="3600" dirty="0">
                <a:solidFill>
                  <a:srgbClr val="58717E"/>
                </a:solidFill>
              </a:rPr>
            </a:br>
            <a:r>
              <a:rPr lang="hu-HU" sz="3200" dirty="0">
                <a:solidFill>
                  <a:srgbClr val="58717E"/>
                </a:solidFill>
              </a:rPr>
              <a:t>(</a:t>
            </a:r>
            <a:r>
              <a:rPr lang="hu-HU" sz="3200" dirty="0" smtClean="0">
                <a:solidFill>
                  <a:srgbClr val="58717E"/>
                </a:solidFill>
              </a:rPr>
              <a:t>30-100 </a:t>
            </a:r>
            <a:r>
              <a:rPr lang="hu-HU" sz="3200" dirty="0">
                <a:solidFill>
                  <a:srgbClr val="58717E"/>
                </a:solidFill>
              </a:rPr>
              <a:t>fő)</a:t>
            </a:r>
            <a:endParaRPr lang="de-DE" sz="32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95536" y="1491632"/>
            <a:ext cx="8784976" cy="331236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Vállalati stratégia meghatározása / funkcionális stratégia kidolgozása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Területenként felelős vezetők bevonása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Írásos rögzítés és a vezetők/kollégák folyamatos tájékoztatása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Célok/határidők/mérési rendszer kialakítása, követése</a:t>
            </a: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-15227" y="123478"/>
            <a:ext cx="9108504" cy="864096"/>
          </a:xfrm>
        </p:spPr>
        <p:txBody>
          <a:bodyPr>
            <a:noAutofit/>
          </a:bodyPr>
          <a:lstStyle/>
          <a:p>
            <a:pPr rtl="0">
              <a:lnSpc>
                <a:spcPts val="3900"/>
              </a:lnSpc>
              <a:spcBef>
                <a:spcPts val="0"/>
              </a:spcBef>
            </a:pPr>
            <a:r>
              <a:rPr lang="hu-HU" sz="3000" b="1" dirty="0" smtClean="0">
                <a:solidFill>
                  <a:srgbClr val="58717E"/>
                </a:solidFill>
              </a:rPr>
              <a:t/>
            </a:r>
            <a:br>
              <a:rPr lang="hu-HU" sz="3000" b="1" dirty="0" smtClean="0">
                <a:solidFill>
                  <a:srgbClr val="58717E"/>
                </a:solidFill>
              </a:rPr>
            </a:br>
            <a:r>
              <a:rPr lang="hu-HU" sz="3600" dirty="0">
                <a:solidFill>
                  <a:srgbClr val="58717E"/>
                </a:solidFill>
              </a:rPr>
              <a:t>IV. szakasz</a:t>
            </a:r>
            <a:br>
              <a:rPr lang="hu-HU" sz="3600" dirty="0">
                <a:solidFill>
                  <a:srgbClr val="58717E"/>
                </a:solidFill>
              </a:rPr>
            </a:br>
            <a:r>
              <a:rPr lang="hu-HU" sz="3200" dirty="0" smtClean="0">
                <a:solidFill>
                  <a:srgbClr val="58717E"/>
                </a:solidFill>
              </a:rPr>
              <a:t>(100 </a:t>
            </a:r>
            <a:r>
              <a:rPr lang="hu-HU" sz="3200" dirty="0">
                <a:solidFill>
                  <a:srgbClr val="58717E"/>
                </a:solidFill>
              </a:rPr>
              <a:t>fő </a:t>
            </a:r>
            <a:r>
              <a:rPr lang="hu-HU" sz="3200" dirty="0" smtClean="0">
                <a:solidFill>
                  <a:srgbClr val="58717E"/>
                </a:solidFill>
              </a:rPr>
              <a:t>felett)</a:t>
            </a:r>
            <a:r>
              <a:rPr lang="hu-HU" sz="3000" b="1" dirty="0" smtClean="0">
                <a:solidFill>
                  <a:srgbClr val="58717E"/>
                </a:solidFill>
              </a:rPr>
              <a:t/>
            </a:r>
            <a:br>
              <a:rPr lang="hu-HU" sz="3000" b="1" dirty="0" smtClean="0">
                <a:solidFill>
                  <a:srgbClr val="58717E"/>
                </a:solidFill>
              </a:rPr>
            </a:br>
            <a:endParaRPr lang="de-DE" sz="3000" b="1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107504" y="1131590"/>
            <a:ext cx="9036496" cy="3960440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Vállalati és funkcionális stratégia részletes kidolgozása</a:t>
            </a:r>
          </a:p>
          <a:p>
            <a:pPr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Területenként felelős felső- és középvezetők bevonása</a:t>
            </a:r>
          </a:p>
          <a:p>
            <a:pPr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Írásos rögzítés, vállalati célból „származtatott” szervezeti és egyéni célok</a:t>
            </a:r>
          </a:p>
          <a:p>
            <a:pPr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 kollégák formális tájékoztatása </a:t>
            </a:r>
            <a:r>
              <a:rPr lang="hu-HU" sz="2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(több szinten)</a:t>
            </a:r>
          </a:p>
          <a:p>
            <a:pPr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Tervezés és kontrolling </a:t>
            </a:r>
            <a:r>
              <a:rPr lang="hu-HU" sz="2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(célok/határidők/visszacsatolás)</a:t>
            </a:r>
          </a:p>
          <a:p>
            <a:pPr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Tanácsadók bevonása indokolt </a:t>
            </a:r>
            <a:r>
              <a:rPr lang="hu-HU" sz="2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(módszertan legjobb gyakorlat)</a:t>
            </a:r>
          </a:p>
        </p:txBody>
      </p:sp>
    </p:spTree>
    <p:extLst>
      <p:ext uri="{BB962C8B-B14F-4D97-AF65-F5344CB8AC3E}">
        <p14:creationId xmlns:p14="http://schemas.microsoft.com/office/powerpoint/2010/main" val="37607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20538"/>
            <a:ext cx="914400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7748" y="241759"/>
            <a:ext cx="9108504" cy="432048"/>
          </a:xfrm>
        </p:spPr>
        <p:txBody>
          <a:bodyPr>
            <a:noAutofit/>
          </a:bodyPr>
          <a:lstStyle/>
          <a:p>
            <a:pPr rtl="0"/>
            <a:r>
              <a:rPr lang="hu-HU" sz="3000" b="1" dirty="0" smtClean="0">
                <a:solidFill>
                  <a:srgbClr val="58717E"/>
                </a:solidFill>
              </a:rPr>
              <a:t/>
            </a:r>
            <a:br>
              <a:rPr lang="hu-HU" sz="3000" b="1" dirty="0" smtClean="0">
                <a:solidFill>
                  <a:srgbClr val="58717E"/>
                </a:solidFill>
              </a:rPr>
            </a:br>
            <a:r>
              <a:rPr lang="hu-HU" sz="3600" dirty="0">
                <a:solidFill>
                  <a:srgbClr val="58717E"/>
                </a:solidFill>
              </a:rPr>
              <a:t>Milyen időtávra készítsük</a:t>
            </a:r>
            <a:br>
              <a:rPr lang="hu-HU" sz="3600" dirty="0">
                <a:solidFill>
                  <a:srgbClr val="58717E"/>
                </a:solidFill>
              </a:rPr>
            </a:br>
            <a:endParaRPr lang="de-DE" sz="36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39552" y="1635646"/>
            <a:ext cx="7920880" cy="237626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 évre: viszonylag részletes</a:t>
            </a:r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3 évre: főbb irányok, mutatók meghatározása </a:t>
            </a:r>
            <a:r>
              <a:rPr lang="hu-HU" sz="2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(pl. piacok, termék- és szolgáltatásfejlesztés, jelentős beruházások)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hu-HU" sz="3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20538"/>
            <a:ext cx="9144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7748" y="123478"/>
            <a:ext cx="9108504" cy="416582"/>
          </a:xfrm>
        </p:spPr>
        <p:txBody>
          <a:bodyPr>
            <a:noAutofit/>
          </a:bodyPr>
          <a:lstStyle/>
          <a:p>
            <a:pPr rtl="0"/>
            <a:r>
              <a:rPr lang="hu-HU" sz="3600" dirty="0">
                <a:solidFill>
                  <a:srgbClr val="58717E"/>
                </a:solidFill>
              </a:rPr>
              <a:t>Gyakori </a:t>
            </a:r>
            <a:r>
              <a:rPr lang="hu-HU" sz="3600" dirty="0" smtClean="0">
                <a:solidFill>
                  <a:srgbClr val="58717E"/>
                </a:solidFill>
              </a:rPr>
              <a:t>hibák / </a:t>
            </a:r>
            <a:r>
              <a:rPr lang="hu-HU" sz="3600" dirty="0">
                <a:solidFill>
                  <a:srgbClr val="58717E"/>
                </a:solidFill>
              </a:rPr>
              <a:t>jó tanácsok</a:t>
            </a:r>
            <a:endParaRPr lang="de-DE" sz="36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83568" y="1131590"/>
            <a:ext cx="7848872" cy="4176464"/>
          </a:xfrm>
        </p:spPr>
        <p:txBody>
          <a:bodyPr>
            <a:noAutofit/>
          </a:bodyPr>
          <a:lstStyle/>
          <a:p>
            <a:pPr marL="514350" indent="-514350">
              <a:lnSpc>
                <a:spcPts val="3000"/>
              </a:lnSpc>
              <a:spcBef>
                <a:spcPts val="14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hu-HU" sz="2800" dirty="0" smtClean="0">
                <a:solidFill>
                  <a:schemeClr val="bg1"/>
                </a:solidFill>
              </a:rPr>
              <a:t>Tudatosan nem foglalkozunk vele</a:t>
            </a:r>
          </a:p>
          <a:p>
            <a:pPr marL="514350" indent="-514350">
              <a:lnSpc>
                <a:spcPts val="3000"/>
              </a:lnSpc>
              <a:spcBef>
                <a:spcPts val="14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hu-HU" sz="2800" dirty="0" smtClean="0">
                <a:solidFill>
                  <a:schemeClr val="bg1"/>
                </a:solidFill>
              </a:rPr>
              <a:t>Túl </a:t>
            </a:r>
            <a:r>
              <a:rPr lang="hu-HU" sz="2800" dirty="0">
                <a:solidFill>
                  <a:schemeClr val="bg1"/>
                </a:solidFill>
              </a:rPr>
              <a:t>általános </a:t>
            </a:r>
            <a:r>
              <a:rPr lang="hu-HU" sz="2400" dirty="0" smtClean="0">
                <a:solidFill>
                  <a:schemeClr val="bg1"/>
                </a:solidFill>
              </a:rPr>
              <a:t>(számszerűsített </a:t>
            </a:r>
            <a:r>
              <a:rPr lang="hu-HU" sz="2400" dirty="0">
                <a:solidFill>
                  <a:schemeClr val="bg1"/>
                </a:solidFill>
              </a:rPr>
              <a:t>modellek; határidők; felelősök hiányoznak)</a:t>
            </a:r>
          </a:p>
          <a:p>
            <a:pPr marL="514350" indent="-514350">
              <a:lnSpc>
                <a:spcPts val="3000"/>
              </a:lnSpc>
              <a:spcBef>
                <a:spcPts val="14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hu-HU" sz="2800" dirty="0">
                <a:solidFill>
                  <a:schemeClr val="bg1"/>
                </a:solidFill>
              </a:rPr>
              <a:t>Túl optimista </a:t>
            </a:r>
            <a:r>
              <a:rPr lang="hu-HU" sz="2400" dirty="0">
                <a:solidFill>
                  <a:schemeClr val="bg1"/>
                </a:solidFill>
              </a:rPr>
              <a:t>(pl. bevételterv)</a:t>
            </a:r>
            <a:r>
              <a:rPr lang="hu-HU" sz="2800" dirty="0">
                <a:solidFill>
                  <a:schemeClr val="bg1"/>
                </a:solidFill>
              </a:rPr>
              <a:t>, nem számol negatív szcenáriókkal </a:t>
            </a:r>
            <a:r>
              <a:rPr lang="hu-HU" sz="2400" dirty="0">
                <a:solidFill>
                  <a:schemeClr val="bg1"/>
                </a:solidFill>
              </a:rPr>
              <a:t>(„fogoly szállító”)</a:t>
            </a:r>
          </a:p>
          <a:p>
            <a:pPr marL="0" indent="0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4</a:t>
            </a:r>
            <a:r>
              <a:rPr lang="hu-HU" sz="2800" smtClean="0">
                <a:solidFill>
                  <a:schemeClr val="bg1"/>
                </a:solidFill>
              </a:rPr>
              <a:t>. </a:t>
            </a:r>
            <a:r>
              <a:rPr lang="hu-HU" sz="2800" smtClean="0">
                <a:solidFill>
                  <a:schemeClr val="bg1"/>
                </a:solidFill>
              </a:rPr>
              <a:t>  Erőforrások </a:t>
            </a:r>
            <a:r>
              <a:rPr lang="hu-HU" sz="2800" dirty="0" smtClean="0">
                <a:solidFill>
                  <a:schemeClr val="bg1"/>
                </a:solidFill>
              </a:rPr>
              <a:t>szétaprózódása</a:t>
            </a:r>
          </a:p>
          <a:p>
            <a:pPr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indent="0"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20538"/>
            <a:ext cx="9144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7748" y="123478"/>
            <a:ext cx="9108504" cy="416582"/>
          </a:xfrm>
        </p:spPr>
        <p:txBody>
          <a:bodyPr>
            <a:noAutofit/>
          </a:bodyPr>
          <a:lstStyle/>
          <a:p>
            <a:pPr rtl="0"/>
            <a:r>
              <a:rPr lang="hu-HU" sz="3600" dirty="0">
                <a:solidFill>
                  <a:srgbClr val="58717E"/>
                </a:solidFill>
              </a:rPr>
              <a:t>Gyakori </a:t>
            </a:r>
            <a:r>
              <a:rPr lang="hu-HU" sz="3600" dirty="0" smtClean="0">
                <a:solidFill>
                  <a:srgbClr val="58717E"/>
                </a:solidFill>
              </a:rPr>
              <a:t>hibák / </a:t>
            </a:r>
            <a:r>
              <a:rPr lang="hu-HU" sz="3600" dirty="0">
                <a:solidFill>
                  <a:srgbClr val="58717E"/>
                </a:solidFill>
              </a:rPr>
              <a:t>jó tanácsok</a:t>
            </a:r>
            <a:endParaRPr lang="de-DE" sz="36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39552" y="1059582"/>
            <a:ext cx="8424936" cy="4587974"/>
          </a:xfrm>
        </p:spPr>
        <p:txBody>
          <a:bodyPr>
            <a:noAutofit/>
          </a:bodyPr>
          <a:lstStyle/>
          <a:p>
            <a:pPr marL="0" indent="0">
              <a:lnSpc>
                <a:spcPts val="2200"/>
              </a:lnSpc>
              <a:spcBef>
                <a:spcPts val="1200"/>
              </a:spcBef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5.   A </a:t>
            </a:r>
            <a:r>
              <a:rPr lang="hu-HU" sz="2800" dirty="0">
                <a:solidFill>
                  <a:schemeClr val="bg1"/>
                </a:solidFill>
              </a:rPr>
              <a:t>vezető kollégákat nem vonjuk be / nem </a:t>
            </a:r>
            <a:r>
              <a:rPr lang="hu-HU" sz="2800" dirty="0" smtClean="0">
                <a:solidFill>
                  <a:schemeClr val="bg1"/>
                </a:solidFill>
              </a:rPr>
              <a:t>érzik</a:t>
            </a:r>
          </a:p>
          <a:p>
            <a:pPr marL="0" indent="0">
              <a:lnSpc>
                <a:spcPts val="2200"/>
              </a:lnSpc>
              <a:spcBef>
                <a:spcPts val="1200"/>
              </a:spcBef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      sajátjuknak  </a:t>
            </a:r>
          </a:p>
          <a:p>
            <a:pPr marL="0" inden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hu-HU" sz="2800" dirty="0">
                <a:solidFill>
                  <a:schemeClr val="bg1"/>
                </a:solidFill>
              </a:rPr>
              <a:t>6</a:t>
            </a:r>
            <a:r>
              <a:rPr lang="hu-HU" sz="2800" dirty="0" smtClean="0">
                <a:solidFill>
                  <a:schemeClr val="bg1"/>
                </a:solidFill>
              </a:rPr>
              <a:t>.   Mindent </a:t>
            </a:r>
            <a:r>
              <a:rPr lang="hu-HU" sz="2800" dirty="0">
                <a:solidFill>
                  <a:schemeClr val="bg1"/>
                </a:solidFill>
              </a:rPr>
              <a:t>magunk akarunk kitalálni </a:t>
            </a:r>
            <a:r>
              <a:rPr lang="hu-HU" sz="2400" dirty="0">
                <a:solidFill>
                  <a:schemeClr val="bg1"/>
                </a:solidFill>
              </a:rPr>
              <a:t>(szakértők bevonása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  <a:endParaRPr lang="de-DE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7.   Nem épül rá folyamatos kontrolling</a:t>
            </a:r>
          </a:p>
          <a:p>
            <a:pPr marL="0" indent="0">
              <a:lnSpc>
                <a:spcPts val="2100"/>
              </a:lnSpc>
              <a:spcBef>
                <a:spcPts val="1200"/>
              </a:spcBef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8.   Elsőszámú vezető „nem engedi ki a kezéből” az</a:t>
            </a:r>
          </a:p>
          <a:p>
            <a:pPr marL="0" indent="0">
              <a:lnSpc>
                <a:spcPts val="2100"/>
              </a:lnSpc>
              <a:spcBef>
                <a:spcPts val="1200"/>
              </a:spcBef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       információt/döntést/végrehajtást</a:t>
            </a:r>
            <a:endParaRPr lang="de-DE" sz="2800" dirty="0" smtClean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indent="0"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20538"/>
            <a:ext cx="914400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51470"/>
            <a:ext cx="9108504" cy="416582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58717E"/>
                </a:solidFill>
              </a:rPr>
              <a:t>Érdemes elolvasni </a:t>
            </a:r>
            <a:r>
              <a:rPr lang="hu-HU" sz="2400" dirty="0" smtClean="0">
                <a:solidFill>
                  <a:srgbClr val="58717E"/>
                </a:solidFill>
              </a:rPr>
              <a:t>(megvásárolható: http</a:t>
            </a:r>
            <a:r>
              <a:rPr lang="hu-HU" sz="2400" dirty="0">
                <a:solidFill>
                  <a:srgbClr val="58717E"/>
                </a:solidFill>
              </a:rPr>
              <a:t>://exitstrategia.hu/)</a:t>
            </a:r>
            <a:endParaRPr lang="de-DE" sz="24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179512" y="1203598"/>
            <a:ext cx="9073008" cy="3600400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de-DE" sz="3000" dirty="0" smtClean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indent="0"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17249" b="12738"/>
          <a:stretch/>
        </p:blipFill>
        <p:spPr>
          <a:xfrm>
            <a:off x="0" y="585988"/>
            <a:ext cx="9144000" cy="45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2922" y="2391730"/>
            <a:ext cx="3183414" cy="5400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hu-HU" sz="1900" dirty="0" smtClean="0">
                <a:solidFill>
                  <a:prstClr val="white"/>
                </a:solidFill>
              </a:rPr>
              <a:t>Marketinganyagok</a:t>
            </a:r>
            <a:endParaRPr lang="hu-HU" sz="1900" dirty="0">
              <a:solidFill>
                <a:prstClr val="white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337108" y="2391730"/>
            <a:ext cx="2755202" cy="5400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hu-HU" sz="1900" dirty="0" smtClean="0">
                <a:solidFill>
                  <a:prstClr val="white"/>
                </a:solidFill>
              </a:rPr>
              <a:t>Használati útmutatók</a:t>
            </a:r>
            <a:endParaRPr lang="hu-HU" sz="1900" dirty="0">
              <a:solidFill>
                <a:prstClr val="white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76656" y="2355726"/>
            <a:ext cx="2755202" cy="5400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0"/>
              </a:lnSpc>
            </a:pPr>
            <a:r>
              <a:rPr lang="hu-HU" sz="1900" dirty="0" smtClean="0">
                <a:solidFill>
                  <a:prstClr val="white"/>
                </a:solidFill>
              </a:rPr>
              <a:t>Tranzakciós dokumentumok </a:t>
            </a:r>
            <a:endParaRPr lang="hu-HU" sz="1900" dirty="0">
              <a:solidFill>
                <a:prstClr val="white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44133" y="4643306"/>
            <a:ext cx="2698256" cy="2700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hu-HU" sz="1900" dirty="0" smtClean="0">
                <a:solidFill>
                  <a:prstClr val="white"/>
                </a:solidFill>
              </a:rPr>
              <a:t>Könyvek</a:t>
            </a:r>
            <a:endParaRPr lang="hu-HU" sz="1900" dirty="0">
              <a:solidFill>
                <a:prstClr val="white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059832" y="4649961"/>
            <a:ext cx="2703675" cy="2700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900" dirty="0" smtClean="0">
                <a:solidFill>
                  <a:prstClr val="white"/>
                </a:solidFill>
              </a:rPr>
              <a:t>Marketingküldemények</a:t>
            </a:r>
            <a:endParaRPr lang="hu-HU" sz="1900" dirty="0">
              <a:solidFill>
                <a:prstClr val="white"/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6092310" y="4559951"/>
            <a:ext cx="2944186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40"/>
              </a:lnSpc>
              <a:spcBef>
                <a:spcPts val="0"/>
              </a:spcBef>
            </a:pPr>
            <a:r>
              <a:rPr lang="hu-HU" sz="1900" dirty="0" smtClean="0">
                <a:solidFill>
                  <a:prstClr val="white"/>
                </a:solidFill>
              </a:rPr>
              <a:t>Megoldások kommunikációs partnerként</a:t>
            </a:r>
            <a:endParaRPr lang="hu-HU" sz="1900" dirty="0">
              <a:solidFill>
                <a:prstClr val="white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34513"/>
            <a:ext cx="1681197" cy="1086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36" y="799573"/>
            <a:ext cx="1053555" cy="1124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45" y="1115435"/>
            <a:ext cx="2376000" cy="952259"/>
          </a:xfrm>
          <a:prstGeom prst="rect">
            <a:avLst/>
          </a:prstGeom>
        </p:spPr>
      </p:pic>
      <p:pic>
        <p:nvPicPr>
          <p:cNvPr id="13" name="Picture 2" descr="C:\Users\evat\AppData\Local\Temp\AEGON-vilaglato_leafl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4" y="799573"/>
            <a:ext cx="1450830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evat\AppData\Local\Temp\DM-kuponfuz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11" y="3290453"/>
            <a:ext cx="1995744" cy="10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7">
            <a:extLst>
              <a:ext uri="{FF2B5EF4-FFF2-40B4-BE49-F238E27FC236}">
                <a16:creationId xmlns="" xmlns:a16="http://schemas.microsoft.com/office/drawing/2014/main" id="{D0738679-D4FC-436A-A604-7DF89BEEFB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6" t="1089" r="7942" b="-1089"/>
          <a:stretch/>
        </p:blipFill>
        <p:spPr>
          <a:xfrm>
            <a:off x="6644493" y="3250811"/>
            <a:ext cx="1819528" cy="1151056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0" y="-1"/>
            <a:ext cx="9144000" cy="79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160091" y="237767"/>
            <a:ext cx="8856984" cy="324036"/>
          </a:xfrm>
        </p:spPr>
        <p:txBody>
          <a:bodyPr>
            <a:noAutofit/>
          </a:bodyPr>
          <a:lstStyle/>
          <a:p>
            <a:pPr rtl="0"/>
            <a:r>
              <a:rPr lang="hu-HU" sz="3600" i="0" u="none" baseline="0" dirty="0" smtClean="0">
                <a:solidFill>
                  <a:srgbClr val="58717E"/>
                </a:solidFill>
              </a:rPr>
              <a:t>Mit gyártunk</a:t>
            </a:r>
            <a:endParaRPr lang="de-DE" sz="3600" dirty="0">
              <a:solidFill>
                <a:srgbClr val="5871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1691680" y="2139702"/>
            <a:ext cx="5472608" cy="504056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4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Köszönöm a figyelmet!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hu-HU" sz="3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3508" y="267495"/>
            <a:ext cx="8856984" cy="612068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58717E"/>
                </a:solidFill>
              </a:rPr>
              <a:t/>
            </a:r>
            <a:br>
              <a:rPr lang="hu-HU" sz="3600" b="1" dirty="0" smtClean="0">
                <a:solidFill>
                  <a:srgbClr val="58717E"/>
                </a:solidFill>
              </a:rPr>
            </a:br>
            <a:r>
              <a:rPr lang="hu-H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Kinek gyártunk</a:t>
            </a:r>
            <a:r>
              <a:rPr lang="hu-HU" sz="3600" b="1" dirty="0">
                <a:solidFill>
                  <a:srgbClr val="58717E"/>
                </a:solidFill>
              </a:rPr>
              <a:t/>
            </a:r>
            <a:br>
              <a:rPr lang="hu-HU" sz="3600" b="1" dirty="0">
                <a:solidFill>
                  <a:srgbClr val="58717E"/>
                </a:solidFill>
              </a:rPr>
            </a:br>
            <a:endParaRPr lang="hu-HU" sz="3600" b="1" dirty="0">
              <a:solidFill>
                <a:srgbClr val="58717E"/>
              </a:solidFill>
            </a:endParaRPr>
          </a:p>
        </p:txBody>
      </p:sp>
      <p:pic>
        <p:nvPicPr>
          <p:cNvPr id="4" name="Picture 3" descr="U:\evat\3D UV konferencia anyagai\Új mappa\dach_karte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61872"/>
            <a:ext cx="1872208" cy="18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:\evat\3D UV konferencia anyagai\Új mappa\500PX-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5707"/>
            <a:ext cx="2376264" cy="14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79512" y="404983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58717E"/>
                </a:solidFill>
                <a:latin typeface="+mj-lt"/>
                <a:ea typeface="+mj-ea"/>
                <a:cs typeface="+mj-cs"/>
              </a:rPr>
              <a:t>Magyarország</a:t>
            </a:r>
            <a:r>
              <a:rPr lang="hu-HU" sz="2800" b="1" dirty="0">
                <a:solidFill>
                  <a:srgbClr val="58717E"/>
                </a:solidFill>
                <a:latin typeface="+mj-lt"/>
                <a:ea typeface="+mj-ea"/>
                <a:cs typeface="+mj-cs"/>
              </a:rPr>
              <a:t> =</a:t>
            </a:r>
            <a:r>
              <a:rPr lang="hu-HU" sz="2800" b="1" dirty="0" smtClean="0">
                <a:solidFill>
                  <a:srgbClr val="58717E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solidFill>
                  <a:srgbClr val="58717E"/>
                </a:solidFill>
                <a:latin typeface="+mj-lt"/>
                <a:ea typeface="+mj-ea"/>
                <a:cs typeface="+mj-cs"/>
              </a:rPr>
              <a:t>65%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635896" y="4049833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58717E"/>
                </a:solidFill>
                <a:latin typeface="+mj-lt"/>
                <a:ea typeface="+mj-ea"/>
                <a:cs typeface="+mj-cs"/>
              </a:rPr>
              <a:t>Franciaország   +   D-A-CH = </a:t>
            </a:r>
            <a:r>
              <a:rPr lang="hu-HU" sz="2800" b="1" dirty="0">
                <a:solidFill>
                  <a:srgbClr val="58717E"/>
                </a:solidFill>
                <a:latin typeface="+mj-lt"/>
                <a:ea typeface="+mj-ea"/>
                <a:cs typeface="+mj-cs"/>
              </a:rPr>
              <a:t>35%</a:t>
            </a:r>
          </a:p>
          <a:p>
            <a:r>
              <a:rPr lang="hu-HU" sz="2800" dirty="0" smtClean="0">
                <a:solidFill>
                  <a:srgbClr val="58717E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800" b="1" dirty="0">
                <a:solidFill>
                  <a:srgbClr val="58717E"/>
                </a:solidFill>
                <a:latin typeface="+mj-lt"/>
                <a:ea typeface="+mj-ea"/>
                <a:cs typeface="+mj-cs"/>
              </a:rPr>
              <a:t>		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81955"/>
            <a:ext cx="2304256" cy="19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697801"/>
            <a:ext cx="9180512" cy="4407953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0">
                <a:schemeClr val="bg1">
                  <a:lumMod val="85000"/>
                </a:schemeClr>
              </a:gs>
              <a:gs pos="9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27063"/>
            <a:r>
              <a:rPr lang="hu-HU" dirty="0" smtClean="0"/>
              <a:t>	</a:t>
            </a:r>
            <a:endParaRPr lang="hu-HU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7528806"/>
              </p:ext>
            </p:extLst>
          </p:nvPr>
        </p:nvGraphicFramePr>
        <p:xfrm>
          <a:off x="-18294" y="721844"/>
          <a:ext cx="9198805" cy="438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42636" y="5147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 smtClean="0">
                <a:solidFill>
                  <a:schemeClr val="bg1"/>
                </a:solidFill>
              </a:rPr>
              <a:t>Prime</a:t>
            </a:r>
            <a:r>
              <a:rPr lang="hu-HU" sz="3600" dirty="0" smtClean="0">
                <a:solidFill>
                  <a:schemeClr val="bg1"/>
                </a:solidFill>
              </a:rPr>
              <a:t> </a:t>
            </a:r>
            <a:r>
              <a:rPr lang="hu-HU" sz="3600" dirty="0" err="1" smtClean="0">
                <a:solidFill>
                  <a:schemeClr val="bg1"/>
                </a:solidFill>
              </a:rPr>
              <a:t>Rate</a:t>
            </a:r>
            <a:r>
              <a:rPr lang="hu-HU" sz="3600" dirty="0" smtClean="0">
                <a:solidFill>
                  <a:schemeClr val="bg1"/>
                </a:solidFill>
              </a:rPr>
              <a:t> árbevétel (1997 - 2019)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697801"/>
            <a:ext cx="9180512" cy="4407953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0">
                <a:schemeClr val="bg1">
                  <a:lumMod val="85000"/>
                </a:schemeClr>
              </a:gs>
              <a:gs pos="9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27063"/>
            <a:r>
              <a:rPr lang="hu-HU" dirty="0" smtClean="0"/>
              <a:t>	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42636" y="5147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Foglalkoztatottak </a:t>
            </a:r>
            <a:r>
              <a:rPr lang="hu-HU" sz="3600" dirty="0" smtClean="0">
                <a:solidFill>
                  <a:schemeClr val="bg1"/>
                </a:solidFill>
              </a:rPr>
              <a:t>száma (1997 - 2019)</a:t>
            </a:r>
            <a:endParaRPr lang="hu-HU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1579539"/>
              </p:ext>
            </p:extLst>
          </p:nvPr>
        </p:nvGraphicFramePr>
        <p:xfrm>
          <a:off x="179512" y="843558"/>
          <a:ext cx="88569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9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439198" y="33469"/>
            <a:ext cx="6265604" cy="783977"/>
          </a:xfrm>
          <a:noFill/>
        </p:spPr>
        <p:txBody>
          <a:bodyPr anchor="ctr"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Szakmai sikereink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769987"/>
            <a:ext cx="9144000" cy="4394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b="1" dirty="0">
              <a:solidFill>
                <a:srgbClr val="58717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4673" r="21347" b="6998"/>
          <a:stretch/>
        </p:blipFill>
        <p:spPr>
          <a:xfrm>
            <a:off x="256217" y="915566"/>
            <a:ext cx="3600400" cy="37356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5929" r="24998" b="-313"/>
          <a:stretch/>
        </p:blipFill>
        <p:spPr>
          <a:xfrm>
            <a:off x="5014085" y="915566"/>
            <a:ext cx="3600400" cy="37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24592"/>
            <a:ext cx="9144000" cy="72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3508" y="175457"/>
            <a:ext cx="8856984" cy="324036"/>
          </a:xfrm>
        </p:spPr>
        <p:txBody>
          <a:bodyPr>
            <a:noAutofit/>
          </a:bodyPr>
          <a:lstStyle/>
          <a:p>
            <a:pPr rtl="0"/>
            <a:r>
              <a:rPr lang="hu-HU" sz="3600" i="0" u="none" baseline="0" dirty="0" smtClean="0">
                <a:solidFill>
                  <a:srgbClr val="58717E"/>
                </a:solidFill>
              </a:rPr>
              <a:t>Stratégia</a:t>
            </a:r>
            <a:endParaRPr lang="de-DE" sz="36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23528" y="1347616"/>
            <a:ext cx="8712968" cy="3744416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indent="0"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47664" y="213970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felhőkarcoló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5193" r="2340" b="16472"/>
          <a:stretch/>
        </p:blipFill>
        <p:spPr>
          <a:xfrm>
            <a:off x="0" y="703366"/>
            <a:ext cx="5999517" cy="444013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047890" y="806390"/>
            <a:ext cx="3096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/>
                </a:solidFill>
              </a:rPr>
              <a:t>Cselekvések, hosszabb távú célok érdekében</a:t>
            </a:r>
          </a:p>
        </p:txBody>
      </p:sp>
    </p:spTree>
    <p:extLst>
      <p:ext uri="{BB962C8B-B14F-4D97-AF65-F5344CB8AC3E}">
        <p14:creationId xmlns:p14="http://schemas.microsoft.com/office/powerpoint/2010/main" val="25904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3508" y="223757"/>
            <a:ext cx="8856984" cy="324036"/>
          </a:xfrm>
        </p:spPr>
        <p:txBody>
          <a:bodyPr>
            <a:noAutofit/>
          </a:bodyPr>
          <a:lstStyle/>
          <a:p>
            <a:pPr rtl="0"/>
            <a:r>
              <a:rPr lang="hu-HU" sz="3600" dirty="0" smtClean="0">
                <a:solidFill>
                  <a:srgbClr val="58717E"/>
                </a:solidFill>
              </a:rPr>
              <a:t>Taktika</a:t>
            </a:r>
            <a:endParaRPr lang="de-DE" sz="3600" dirty="0">
              <a:solidFill>
                <a:srgbClr val="58717E"/>
              </a:solidFill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23528" y="1347616"/>
            <a:ext cx="8712968" cy="3744416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indent="0" algn="l" rtl="0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de-DE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40152" y="950406"/>
            <a:ext cx="3203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1"/>
                </a:solidFill>
              </a:rPr>
              <a:t>Célok elérésére alkalmas rövid távú lépések</a:t>
            </a:r>
            <a:endParaRPr lang="hu-HU" sz="30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14556" r="21961"/>
          <a:stretch/>
        </p:blipFill>
        <p:spPr>
          <a:xfrm>
            <a:off x="0" y="779807"/>
            <a:ext cx="5840345" cy="43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9144000" cy="80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3508" y="40525"/>
            <a:ext cx="8856984" cy="803033"/>
          </a:xfrm>
        </p:spPr>
        <p:txBody>
          <a:bodyPr>
            <a:noAutofit/>
          </a:bodyPr>
          <a:lstStyle/>
          <a:p>
            <a:pPr rtl="0">
              <a:lnSpc>
                <a:spcPts val="2600"/>
              </a:lnSpc>
            </a:pPr>
            <a:r>
              <a:rPr lang="hu-HU" sz="3200" i="0" u="none" baseline="0" dirty="0" smtClean="0">
                <a:solidFill>
                  <a:srgbClr val="58717E"/>
                </a:solidFill>
              </a:rPr>
              <a:t>A jövőbeni elképzelések minden cégvezető </a:t>
            </a:r>
            <a:br>
              <a:rPr lang="hu-HU" sz="3200" i="0" u="none" baseline="0" dirty="0" smtClean="0">
                <a:solidFill>
                  <a:srgbClr val="58717E"/>
                </a:solidFill>
              </a:rPr>
            </a:br>
            <a:r>
              <a:rPr lang="hu-HU" sz="3200" i="0" u="none" baseline="0" dirty="0" smtClean="0">
                <a:solidFill>
                  <a:srgbClr val="58717E"/>
                </a:solidFill>
              </a:rPr>
              <a:t>fejében benne vannak</a:t>
            </a:r>
            <a:endParaRPr lang="de-DE" sz="3200" dirty="0">
              <a:solidFill>
                <a:srgbClr val="58717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/>
          <a:stretch/>
        </p:blipFill>
        <p:spPr>
          <a:xfrm>
            <a:off x="-18256" y="803033"/>
            <a:ext cx="9180512" cy="65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7422</TotalTime>
  <Words>371</Words>
  <Application>Microsoft Office PowerPoint</Application>
  <PresentationFormat>Diavetítés a képernyőre (16:9 oldalarány)</PresentationFormat>
  <Paragraphs>75</Paragraphs>
  <Slides>20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1_Office-téma</vt:lpstr>
      <vt:lpstr>PowerPoint bemutató</vt:lpstr>
      <vt:lpstr>Mit gyártunk</vt:lpstr>
      <vt:lpstr> Kinek gyártunk </vt:lpstr>
      <vt:lpstr>PowerPoint bemutató</vt:lpstr>
      <vt:lpstr>PowerPoint bemutató</vt:lpstr>
      <vt:lpstr>Szakmai sikereink</vt:lpstr>
      <vt:lpstr>Stratégia</vt:lpstr>
      <vt:lpstr>Taktika</vt:lpstr>
      <vt:lpstr>A jövőbeni elképzelések minden cégvezető  fejében benne vannak</vt:lpstr>
      <vt:lpstr>Kérdések/dilemmák</vt:lpstr>
      <vt:lpstr>A stratégiaalkotás fejlődjék a céggel!</vt:lpstr>
      <vt:lpstr>I. Szakasz (3-10 fő)</vt:lpstr>
      <vt:lpstr>II. szakasz (10-30 fő)</vt:lpstr>
      <vt:lpstr>III. szakasz (30-100 fő)</vt:lpstr>
      <vt:lpstr> IV. szakasz (100 fő felett) </vt:lpstr>
      <vt:lpstr> Milyen időtávra készítsük </vt:lpstr>
      <vt:lpstr>Gyakori hibák / jó tanácsok</vt:lpstr>
      <vt:lpstr>Gyakori hibák / jó tanácsok</vt:lpstr>
      <vt:lpstr>Érdemes elolvasni (megvásárolható: http://exitstrategia.hu/)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Tősér Éva</dc:creator>
  <cp:lastModifiedBy>Tősér Éva</cp:lastModifiedBy>
  <cp:revision>50</cp:revision>
  <dcterms:created xsi:type="dcterms:W3CDTF">2020-01-23T14:25:45Z</dcterms:created>
  <dcterms:modified xsi:type="dcterms:W3CDTF">2020-02-18T08:23:45Z</dcterms:modified>
</cp:coreProperties>
</file>